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Average"/>
      <p:regular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3" roundtripDataSignature="AMtx7mhG7SoRKu2T97nZFg+OzHBkb7EG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B9E1DA-F8F9-4456-9245-ACEBC302D42F}">
  <a:tblStyle styleId="{28B9E1DA-F8F9-4456-9245-ACEBC302D42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swald-regular.fntdata"/><Relationship Id="rId50" Type="http://schemas.openxmlformats.org/officeDocument/2006/relationships/font" Target="fonts/Average-regular.fntdata"/><Relationship Id="rId53" Type="http://customschemas.google.com/relationships/presentationmetadata" Target="metadata"/><Relationship Id="rId52"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43.png"/><Relationship Id="rId8"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48.png"/><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52.png"/><Relationship Id="rId5" Type="http://schemas.openxmlformats.org/officeDocument/2006/relationships/image" Target="../media/image41.png"/><Relationship Id="rId6" Type="http://schemas.openxmlformats.org/officeDocument/2006/relationships/image" Target="../media/image46.png"/><Relationship Id="rId7"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jp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{28B9E1DA-F8F9-4456-9245-ACEBC302D42F}</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 [ UPID : 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p:cNvPicPr preferRelativeResize="0"/>
          <p:nvPr/>
        </p:nvPicPr>
        <p:blipFill>
          <a:blip r:embed="rId4">
            <a:alphaModFix/>
          </a:blip>
          <a:stretch>
            <a:fillRect/>
          </a:stretch>
        </p:blipFill>
        <p:spPr>
          <a:xfrm>
            <a:off x="2337762" y="843075"/>
            <a:ext cx="4468473" cy="3501374"/>
          </a:xfrm>
          <a:prstGeom prst="rect">
            <a:avLst/>
          </a:prstGeom>
          <a:noFill/>
          <a:ln>
            <a:noFill/>
          </a:ln>
          <a:effectLst>
            <a:outerShdw blurRad="342900" rotWithShape="0" algn="bl" dir="96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18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p:spPr>
      </p:pic>
      <p:pic>
        <p:nvPicPr>
          <p:cNvPr id="289" name="Google Shape;289;g3264f5977a2_0_9"/>
          <p:cNvPicPr preferRelativeResize="0"/>
          <p:nvPr/>
        </p:nvPicPr>
        <p:blipFill>
          <a:blip r:embed="rId5">
            <a:alphaModFix/>
          </a:blip>
          <a:stretch>
            <a:fillRect/>
          </a:stretch>
        </p:blipFill>
        <p:spPr>
          <a:xfrm>
            <a:off x="448418" y="3121545"/>
            <a:ext cx="3668382" cy="1667950"/>
          </a:xfrm>
          <a:prstGeom prst="rect">
            <a:avLst/>
          </a:prstGeom>
          <a:noFill/>
          <a:ln>
            <a:noFill/>
          </a:ln>
        </p:spPr>
      </p:pic>
      <p:pic>
        <p:nvPicPr>
          <p:cNvPr id="290" name="Google Shape;290;g3264f5977a2_0_9"/>
          <p:cNvPicPr preferRelativeResize="0"/>
          <p:nvPr/>
        </p:nvPicPr>
        <p:blipFill>
          <a:blip r:embed="rId6">
            <a:alphaModFix/>
          </a:blip>
          <a:stretch>
            <a:fillRect/>
          </a:stretch>
        </p:blipFill>
        <p:spPr>
          <a:xfrm>
            <a:off x="5756500" y="771125"/>
            <a:ext cx="2973397" cy="32371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Motivation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Introduction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Problem Definition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Our Contribution and Uniqueness of Project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Research Work</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Proposed Workflow</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Implementation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Results and Analysis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Prototype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Additional Features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Deployment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Conclusion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Future Scope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References</a:t>
            </a:r>
            <a:endParaRPr b="1" sz="1672">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2">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p:spPr>
      </p:pic>
      <p:pic>
        <p:nvPicPr>
          <p:cNvPr id="335" name="Google Shape;335;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p:spPr>
      </p:pic>
      <p:sp>
        <p:nvSpPr>
          <p:cNvPr id="336" name="Google Shape;336;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7" name="Google Shape;337;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8" name="Google Shape;338;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9" name="Google Shape;339;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0" name="Google Shape;340;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dk1"/>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773450" y="2061150"/>
            <a:ext cx="3130200" cy="102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 BASED INSIGHTS</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8" name="Google Shape;518;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9" name="Google Shape;519;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0" name="Google Shape;520;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1" name="Google Shape;521;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2" name="Google Shape;522;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23" name="Google Shape;523;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accent5"/>
              </a:buClr>
              <a:buSzPts val="1600"/>
              <a:buFont typeface="Courier New"/>
              <a:buChar char="➔"/>
            </a:pPr>
            <a:r>
              <a:rPr lang="en-GB" sz="1600">
                <a:solidFill>
                  <a:schemeClr val="dk1"/>
                </a:solidFill>
                <a:latin typeface="Courier New"/>
                <a:ea typeface="Courier New"/>
                <a:cs typeface="Courier New"/>
                <a:sym typeface="Courier New"/>
              </a:rPr>
              <a:t>The application requires more resources than the free tier of Streamlit Cloud provides.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Main Application:</a:t>
            </a:r>
            <a:r>
              <a:rPr lang="en-GB" sz="1600">
                <a:solidFill>
                  <a:schemeClr val="dk1"/>
                </a:solidFill>
                <a:latin typeface="Courier New"/>
                <a:ea typeface="Courier New"/>
                <a:cs typeface="Courier New"/>
                <a:sym typeface="Courier New"/>
              </a:rPr>
              <a:t> Runs locally in </a:t>
            </a:r>
            <a:r>
              <a:rPr b="1" lang="en-GB" sz="1600">
                <a:solidFill>
                  <a:schemeClr val="dk1"/>
                </a:solidFill>
                <a:latin typeface="Courier New"/>
                <a:ea typeface="Courier New"/>
                <a:cs typeface="Courier New"/>
                <a:sym typeface="Courier New"/>
              </a:rPr>
              <a:t>Google Colab</a:t>
            </a:r>
            <a:r>
              <a:rPr lang="en-GB" sz="1600">
                <a:solidFill>
                  <a:schemeClr val="dk1"/>
                </a:solidFill>
                <a:latin typeface="Courier New"/>
                <a:ea typeface="Courier New"/>
                <a:cs typeface="Courier New"/>
                <a:sym typeface="Courier New"/>
              </a:rPr>
              <a:t> for better resource management.</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Free Static Domain:</a:t>
            </a:r>
            <a:r>
              <a:rPr lang="en-GB" sz="1600">
                <a:solidFill>
                  <a:schemeClr val="dk1"/>
                </a:solidFill>
                <a:latin typeface="Courier New"/>
                <a:ea typeface="Courier New"/>
                <a:cs typeface="Courier New"/>
                <a:sym typeface="Courier New"/>
              </a:rPr>
              <a:t> Achieved using </a:t>
            </a:r>
            <a:r>
              <a:rPr b="1" lang="en-GB" sz="1600">
                <a:solidFill>
                  <a:schemeClr val="dk1"/>
                </a:solidFill>
                <a:latin typeface="Courier New"/>
                <a:ea typeface="Courier New"/>
                <a:cs typeface="Courier New"/>
                <a:sym typeface="Courier New"/>
              </a:rPr>
              <a:t>ngrok</a:t>
            </a:r>
            <a:r>
              <a:rPr lang="en-GB" sz="1600">
                <a:solidFill>
                  <a:schemeClr val="dk1"/>
                </a:solidFill>
                <a:latin typeface="Courier New"/>
                <a:ea typeface="Courier New"/>
                <a:cs typeface="Courier New"/>
                <a:sym typeface="Courier New"/>
              </a:rPr>
              <a:t>, allowing external access.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Landing Page:</a:t>
            </a:r>
            <a:r>
              <a:rPr lang="en-GB" sz="1600">
                <a:solidFill>
                  <a:schemeClr val="dk1"/>
                </a:solidFill>
                <a:latin typeface="Courier New"/>
                <a:ea typeface="Courier New"/>
                <a:cs typeface="Courier New"/>
                <a:sym typeface="Courier New"/>
              </a:rPr>
              <a:t> Provides a user-friendly interface to access the application.</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Sample Inputs:</a:t>
            </a:r>
            <a:r>
              <a:rPr lang="en-GB" sz="1600">
                <a:solidFill>
                  <a:schemeClr val="dk1"/>
                </a:solidFill>
                <a:latin typeface="Courier New"/>
                <a:ea typeface="Courier New"/>
                <a:cs typeface="Courier New"/>
                <a:sym typeface="Courier New"/>
              </a:rPr>
              <a:t> Available for download via </a:t>
            </a:r>
            <a:r>
              <a:rPr b="1" lang="en-GB" sz="1600">
                <a:solidFill>
                  <a:schemeClr val="dk1"/>
                </a:solidFill>
                <a:latin typeface="Courier New"/>
                <a:ea typeface="Courier New"/>
                <a:cs typeface="Courier New"/>
                <a:sym typeface="Courier New"/>
              </a:rPr>
              <a:t>Google Drive</a:t>
            </a:r>
            <a:r>
              <a:rPr lang="en-GB"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6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1600">
              <a:solidFill>
                <a:schemeClr val="accent3"/>
              </a:solidFill>
              <a:latin typeface="Courier New"/>
              <a:ea typeface="Courier New"/>
              <a:cs typeface="Courier New"/>
              <a:sym typeface="Courier New"/>
            </a:endParaRPr>
          </a:p>
        </p:txBody>
      </p:sp>
      <p:sp>
        <p:nvSpPr>
          <p:cNvPr id="524" name="Google Shape;524;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lang="en-GB" sz="1600" u="sng">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sz="1800">
              <a:solidFill>
                <a:schemeClr val="accent3"/>
              </a:solidFill>
              <a:latin typeface="Average"/>
              <a:ea typeface="Average"/>
              <a:cs typeface="Average"/>
              <a:sym typeface="Average"/>
            </a:endParaRPr>
          </a:p>
        </p:txBody>
      </p:sp>
      <p:pic>
        <p:nvPicPr>
          <p:cNvPr id="525" name="Google Shape;525;g3352b79d9c8_0_0"/>
          <p:cNvPicPr preferRelativeResize="0"/>
          <p:nvPr/>
        </p:nvPicPr>
        <p:blipFill>
          <a:blip r:embed="rId7">
            <a:alphaModFix/>
          </a:blip>
          <a:stretch>
            <a:fillRect/>
          </a:stretch>
        </p:blipFill>
        <p:spPr>
          <a:xfrm>
            <a:off x="4412625" y="940300"/>
            <a:ext cx="4578976" cy="2819851"/>
          </a:xfrm>
          <a:prstGeom prst="rect">
            <a:avLst/>
          </a:prstGeom>
          <a:noFill/>
          <a:ln>
            <a:noFill/>
          </a:ln>
          <a:effectLst>
            <a:outerShdw blurRad="485775" rotWithShape="0" algn="bl" dir="5400000" dist="11430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31" name="Google Shape;531;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32" name="Google Shape;532;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3" name="Google Shape;533;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4" name="Google Shape;534;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5" name="Google Shape;535;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6" name="Google Shape;536;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42" name="Google Shape;542;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43" name="Google Shape;543;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4" name="Google Shape;544;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45" name="Google Shape;545;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46" name="Google Shape;546;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47" name="Google Shape;547;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48" name="Google Shape;548;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54" name="Google Shape;554;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p:spPr>
      </p:pic>
      <p:sp>
        <p:nvSpPr>
          <p:cNvPr id="555" name="Google Shape;555;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56" name="Google Shape;556;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7" name="Google Shape;557;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8" name="Google Shape;558;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9" name="Google Shape;559;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0" name="Google Shape;560;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66" name="Google Shape;566;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p:spPr>
      </p:pic>
      <p:sp>
        <p:nvSpPr>
          <p:cNvPr id="567" name="Google Shape;567;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68" name="Google Shape;568;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9" name="Google Shape;569;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0" name="Google Shape;570;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71" name="Google Shape;571;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2" name="Google Shape;572;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78" name="Google Shape;578;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579" name="Google Shape;579;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0" name="Google Shape;580;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1" name="Google Shape;581;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82" name="Google Shape;582;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83" name="Google Shape;583;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589" name="Google Shape;589;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590" name="Google Shape;590;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91" name="Google Shape;591;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92" name="Google Shape;592;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93" name="Google Shape;593;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4" name="Google Shape;594;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00" name="Google Shape;600;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01" name="Google Shape;601;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2" name="Google Shape;602;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03" name="Google Shape;603;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4" name="Google Shape;604;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